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9" r:id="rId4"/>
    <p:sldId id="291" r:id="rId5"/>
    <p:sldId id="303" r:id="rId6"/>
    <p:sldId id="304" r:id="rId7"/>
    <p:sldId id="292" r:id="rId8"/>
    <p:sldId id="293" r:id="rId9"/>
    <p:sldId id="294" r:id="rId10"/>
    <p:sldId id="302" r:id="rId11"/>
    <p:sldId id="307" r:id="rId12"/>
    <p:sldId id="308" r:id="rId13"/>
    <p:sldId id="296" r:id="rId14"/>
    <p:sldId id="297" r:id="rId15"/>
    <p:sldId id="298" r:id="rId16"/>
    <p:sldId id="305" r:id="rId17"/>
    <p:sldId id="306" r:id="rId18"/>
    <p:sldId id="300" r:id="rId19"/>
    <p:sldId id="301" r:id="rId20"/>
    <p:sldId id="285" r:id="rId21"/>
  </p:sldIdLst>
  <p:sldSz cx="9906000" cy="6858000" type="A4"/>
  <p:notesSz cx="6858000" cy="9906000"/>
  <p:defaultTextStyle>
    <a:defPPr>
      <a:defRPr lang="es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C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76"/>
    <p:restoredTop sz="94737"/>
  </p:normalViewPr>
  <p:slideViewPr>
    <p:cSldViewPr snapToGrid="0" snapToObjects="1">
      <p:cViewPr varScale="1">
        <p:scale>
          <a:sx n="105" d="100"/>
          <a:sy n="105" d="100"/>
        </p:scale>
        <p:origin x="15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90AA5B09-302F-46AD-9259-62301B6DC047}" type="slidenum">
              <a:rPr lang="en-US" sz="1400" b="0" strike="noStrike" spc="-1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17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18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1A31681-3E52-43D8-8234-A9DD84933BF0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3216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11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3549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12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28393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13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10102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14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03259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15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12381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16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31355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17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944416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18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431480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19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9514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0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1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2A0DF8F-AC58-4EFE-85AF-A8728DA17248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7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705" name="CustomShape 3"/>
          <p:cNvSpPr/>
          <p:nvPr/>
        </p:nvSpPr>
        <p:spPr>
          <a:xfrm>
            <a:off x="4278960" y="10157400"/>
            <a:ext cx="3279960" cy="533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0875FBC-5803-478F-8056-D702B234AEF2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20</a:t>
            </a:fld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67979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31769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1353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69073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85245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88" y="684213"/>
            <a:ext cx="4935537" cy="3417887"/>
          </a:xfrm>
          <a:prstGeom prst="rect">
            <a:avLst/>
          </a:prstGeom>
        </p:spPr>
      </p:sp>
      <p:sp>
        <p:nvSpPr>
          <p:cNvPr id="62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400" cy="4102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27" name="CustomShape 3"/>
          <p:cNvSpPr/>
          <p:nvPr/>
        </p:nvSpPr>
        <p:spPr>
          <a:xfrm>
            <a:off x="3885120" y="8687160"/>
            <a:ext cx="296028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23E7E94-C3EF-45F2-B119-13783B369B2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5979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50928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5232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50928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65232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50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s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DE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388440" y="360"/>
            <a:ext cx="18504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CustomShape 2"/>
          <p:cNvSpPr/>
          <p:nvPr/>
        </p:nvSpPr>
        <p:spPr>
          <a:xfrm>
            <a:off x="388440" y="360"/>
            <a:ext cx="185040" cy="68572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DE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DE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6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10" Type="http://schemas.openxmlformats.org/officeDocument/2006/relationships/image" Target="../media/image4.png"/><Relationship Id="rId4" Type="http://schemas.openxmlformats.org/officeDocument/2006/relationships/image" Target="../media/image7.jpeg"/><Relationship Id="rId9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11" Type="http://schemas.openxmlformats.org/officeDocument/2006/relationships/image" Target="../media/image17.png"/><Relationship Id="rId5" Type="http://schemas.openxmlformats.org/officeDocument/2006/relationships/image" Target="../media/image5.jpeg"/><Relationship Id="rId10" Type="http://schemas.openxmlformats.org/officeDocument/2006/relationships/image" Target="../media/image16.png"/><Relationship Id="rId4" Type="http://schemas.openxmlformats.org/officeDocument/2006/relationships/image" Target="../media/image4.png"/><Relationship Id="rId9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6569842-67FD-4C9D-ADE9-4CC40452D5FE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298440" y="3192840"/>
            <a:ext cx="9143640" cy="406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800" b="1" i="1" strike="noStrike" spc="-1">
                <a:solidFill>
                  <a:srgbClr val="000000"/>
                </a:solidFill>
                <a:latin typeface="Arial"/>
                <a:ea typeface="DejaVu Sans"/>
              </a:rPr>
              <a:t>Javier Ortiz-Tudela and Francesco Pupillo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8" name="CustomShape 3"/>
          <p:cNvSpPr/>
          <p:nvPr/>
        </p:nvSpPr>
        <p:spPr>
          <a:xfrm>
            <a:off x="671760" y="344160"/>
            <a:ext cx="7455240" cy="130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Introduction into fMRI analysis. PsyMsc4 (Goethe 2021).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49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7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3" name="Picture 10"/>
          <p:cNvPicPr/>
          <p:nvPr/>
        </p:nvPicPr>
        <p:blipFill>
          <a:blip r:embed="rId3"/>
          <a:stretch/>
        </p:blipFill>
        <p:spPr>
          <a:xfrm>
            <a:off x="7405920" y="5670720"/>
            <a:ext cx="2036160" cy="1104480"/>
          </a:xfrm>
          <a:prstGeom prst="rect">
            <a:avLst/>
          </a:prstGeom>
          <a:ln>
            <a:noFill/>
          </a:ln>
        </p:spPr>
      </p:pic>
      <p:sp>
        <p:nvSpPr>
          <p:cNvPr id="54" name="CustomShape 8"/>
          <p:cNvSpPr/>
          <p:nvPr/>
        </p:nvSpPr>
        <p:spPr>
          <a:xfrm>
            <a:off x="671760" y="2031840"/>
            <a:ext cx="3213720" cy="83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Session-3</a:t>
            </a:r>
            <a:endParaRPr lang="en-US" sz="4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880728" y="1280934"/>
            <a:ext cx="7969704" cy="343448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T-test against 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(implicit) baseline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Enter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</a:rPr>
              <a:t>contrast vectors.</a:t>
            </a: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CustomShape 2">
            <a:extLst>
              <a:ext uri="{FF2B5EF4-FFF2-40B4-BE49-F238E27FC236}">
                <a16:creationId xmlns:a16="http://schemas.microsoft.com/office/drawing/2014/main" id="{5501B13E-AA05-B54A-864C-21FA9391221D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6166092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11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880728" y="1280934"/>
            <a:ext cx="7969704" cy="343448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T-test against 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(implicit) baseline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Enter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</a:rPr>
              <a:t>contrast vectors. 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A set of values (a.k.a., weights) representing the comparison that we want to make. 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We can use them to </a:t>
            </a:r>
            <a:r>
              <a:rPr lang="en-US" sz="2000" i="1" spc="-1" dirty="0">
                <a:solidFill>
                  <a:srgbClr val="000000"/>
                </a:solidFill>
                <a:latin typeface="Calibri"/>
              </a:rPr>
              <a:t>select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 the betas that we will contrast by defining a weight for each beta.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With contrast vectors we can easily define: 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Simple comparisons for multiple conditions. 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Complex sets of comparisons across conditions.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They are used in most fMRI analysis packages.</a:t>
            </a:r>
          </a:p>
        </p:txBody>
      </p:sp>
      <p:sp>
        <p:nvSpPr>
          <p:cNvPr id="27" name="CustomShape 2">
            <a:extLst>
              <a:ext uri="{FF2B5EF4-FFF2-40B4-BE49-F238E27FC236}">
                <a16:creationId xmlns:a16="http://schemas.microsoft.com/office/drawing/2014/main" id="{5501B13E-AA05-B54A-864C-21FA9391221D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2941063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12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880728" y="1280934"/>
            <a:ext cx="7969704" cy="343448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T-test against 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(implicit) baseline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Enter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</a:rPr>
              <a:t>contrast vectors. 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A set of values (a.k.a., weights) representing the comparison that we want to make. 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We can use them to </a:t>
            </a:r>
            <a:r>
              <a:rPr lang="en-US" sz="2000" i="1" spc="-1" dirty="0">
                <a:solidFill>
                  <a:srgbClr val="000000"/>
                </a:solidFill>
                <a:latin typeface="Calibri"/>
              </a:rPr>
              <a:t>select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 the betas that we will contrast by defining a weight for each beta.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Example: Let’s </a:t>
            </a:r>
            <a:r>
              <a:rPr lang="en-US" sz="2000" i="1" spc="-1" dirty="0">
                <a:solidFill>
                  <a:srgbClr val="000000"/>
                </a:solidFill>
                <a:latin typeface="Calibri"/>
              </a:rPr>
              <a:t>select 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only the beta for DOG FACES.</a:t>
            </a:r>
            <a:endParaRPr lang="en-US" sz="2000" i="1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CustomShape 2">
            <a:extLst>
              <a:ext uri="{FF2B5EF4-FFF2-40B4-BE49-F238E27FC236}">
                <a16:creationId xmlns:a16="http://schemas.microsoft.com/office/drawing/2014/main" id="{5501B13E-AA05-B54A-864C-21FA9391221D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3A9DA7C3-B53E-5A48-A5B6-592799B34E9B}"/>
              </a:ext>
            </a:extLst>
          </p:cNvPr>
          <p:cNvSpPr txBox="1"/>
          <p:nvPr/>
        </p:nvSpPr>
        <p:spPr>
          <a:xfrm>
            <a:off x="5378896" y="5025600"/>
            <a:ext cx="34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B418F48D-14E2-9249-9443-D14800E15CFF}"/>
              </a:ext>
            </a:extLst>
          </p:cNvPr>
          <p:cNvSpPr txBox="1"/>
          <p:nvPr/>
        </p:nvSpPr>
        <p:spPr>
          <a:xfrm>
            <a:off x="5348727" y="5799794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0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49FD4B3C-B92B-C64A-8864-780095B1A5CF}"/>
              </a:ext>
            </a:extLst>
          </p:cNvPr>
          <p:cNvSpPr txBox="1"/>
          <p:nvPr/>
        </p:nvSpPr>
        <p:spPr>
          <a:xfrm>
            <a:off x="5111902" y="4421094"/>
            <a:ext cx="87707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Contrast </a:t>
            </a:r>
          </a:p>
          <a:p>
            <a:r>
              <a:rPr lang="en-GB" sz="1400" dirty="0"/>
              <a:t>vector</a:t>
            </a:r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2535614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13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972672" y="1722732"/>
            <a:ext cx="6538200" cy="14462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What if we want to have a finer question? Which voxels are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  <a:ea typeface="DejaVu Sans"/>
              </a:rPr>
              <a:t>more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 active for DOG FACES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  <a:ea typeface="DejaVu Sans"/>
              </a:rPr>
              <a:t>than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 for ALPACA FACES?</a:t>
            </a:r>
            <a:endParaRPr lang="en-US" sz="2000" b="0" strike="noStrike" spc="-1" dirty="0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03E3B93-6E2A-364E-A7DB-29BE410A92E3}"/>
              </a:ext>
            </a:extLst>
          </p:cNvPr>
          <p:cNvSpPr txBox="1"/>
          <p:nvPr/>
        </p:nvSpPr>
        <p:spPr>
          <a:xfrm>
            <a:off x="6703464" y="3208804"/>
            <a:ext cx="1866168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b="1" dirty="0"/>
              <a:t>QUESTION</a:t>
            </a:r>
            <a:r>
              <a:rPr lang="en-GB" dirty="0"/>
              <a:t>: </a:t>
            </a:r>
          </a:p>
          <a:p>
            <a:r>
              <a:rPr lang="en-GB" dirty="0"/>
              <a:t>How should we set the contrast vector?</a:t>
            </a:r>
          </a:p>
        </p:txBody>
      </p:sp>
      <p:sp>
        <p:nvSpPr>
          <p:cNvPr id="27" name="CustomShape 2">
            <a:extLst>
              <a:ext uri="{FF2B5EF4-FFF2-40B4-BE49-F238E27FC236}">
                <a16:creationId xmlns:a16="http://schemas.microsoft.com/office/drawing/2014/main" id="{3E09ECB6-0050-A14F-A5DC-1E790992933A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F25FB5B-3A94-1B42-ACF6-21C4B7F668B4}"/>
              </a:ext>
            </a:extLst>
          </p:cNvPr>
          <p:cNvSpPr txBox="1"/>
          <p:nvPr/>
        </p:nvSpPr>
        <p:spPr>
          <a:xfrm>
            <a:off x="5111902" y="4421094"/>
            <a:ext cx="87707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Contrast </a:t>
            </a:r>
          </a:p>
          <a:p>
            <a:r>
              <a:rPr lang="en-GB" sz="1400" dirty="0"/>
              <a:t>vector</a:t>
            </a:r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404572011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14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972672" y="1722732"/>
            <a:ext cx="6538200" cy="14462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What if we want to have a finer question? Which voxels are more active for DOG FACES than for ALPACA FACES?</a:t>
            </a:r>
            <a:endParaRPr lang="en-US" sz="2000" b="0" strike="noStrike" spc="-1" dirty="0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03E3B93-6E2A-364E-A7DB-29BE410A92E3}"/>
              </a:ext>
            </a:extLst>
          </p:cNvPr>
          <p:cNvSpPr txBox="1"/>
          <p:nvPr/>
        </p:nvSpPr>
        <p:spPr>
          <a:xfrm>
            <a:off x="5537392" y="5025600"/>
            <a:ext cx="34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D144AEE6-CA0C-234B-98C0-0421206A3C10}"/>
              </a:ext>
            </a:extLst>
          </p:cNvPr>
          <p:cNvSpPr txBox="1"/>
          <p:nvPr/>
        </p:nvSpPr>
        <p:spPr>
          <a:xfrm>
            <a:off x="5446263" y="5799794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-1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08F120F6-1484-934F-9FEC-7C11C1FEBA48}"/>
              </a:ext>
            </a:extLst>
          </p:cNvPr>
          <p:cNvSpPr txBox="1"/>
          <p:nvPr/>
        </p:nvSpPr>
        <p:spPr>
          <a:xfrm>
            <a:off x="6277774" y="4073914"/>
            <a:ext cx="2466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Dogs &gt; Alpacas</a:t>
            </a:r>
          </a:p>
        </p:txBody>
      </p:sp>
      <p:sp>
        <p:nvSpPr>
          <p:cNvPr id="28" name="CustomShape 2">
            <a:extLst>
              <a:ext uri="{FF2B5EF4-FFF2-40B4-BE49-F238E27FC236}">
                <a16:creationId xmlns:a16="http://schemas.microsoft.com/office/drawing/2014/main" id="{0B539EC4-BCD1-EB47-884C-524C87761BBB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F384A142-B007-8943-A986-3546A39AFDA1}"/>
              </a:ext>
            </a:extLst>
          </p:cNvPr>
          <p:cNvSpPr txBox="1"/>
          <p:nvPr/>
        </p:nvSpPr>
        <p:spPr>
          <a:xfrm>
            <a:off x="5111902" y="4421094"/>
            <a:ext cx="87707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Contrast </a:t>
            </a:r>
          </a:p>
          <a:p>
            <a:r>
              <a:rPr lang="en-GB" sz="1400" dirty="0"/>
              <a:t>vector</a:t>
            </a:r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  <a:p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71193603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15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1419" t="7196" r="26829"/>
          <a:stretch/>
        </p:blipFill>
        <p:spPr>
          <a:xfrm>
            <a:off x="7061472" y="3919358"/>
            <a:ext cx="1719084" cy="229004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/>
        </p:blipFill>
        <p:spPr>
          <a:xfrm>
            <a:off x="5035284" y="3909017"/>
            <a:ext cx="1719084" cy="231372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879288" y="1439600"/>
            <a:ext cx="4501371" cy="18666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What if our question is more complex?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Does the 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brain response to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staring differ between dog faces and alpaca faces?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F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-tests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22" name="Imagen 34">
            <a:extLst>
              <a:ext uri="{FF2B5EF4-FFF2-40B4-BE49-F238E27FC236}">
                <a16:creationId xmlns:a16="http://schemas.microsoft.com/office/drawing/2014/main" id="{05FDCB9E-A1CE-D645-B417-10EABF07B843}"/>
              </a:ext>
            </a:extLst>
          </p:cNvPr>
          <p:cNvPicPr/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/>
        </p:blipFill>
        <p:spPr>
          <a:xfrm>
            <a:off x="880728" y="3884033"/>
            <a:ext cx="1727581" cy="227556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Imagen 37">
            <a:extLst>
              <a:ext uri="{FF2B5EF4-FFF2-40B4-BE49-F238E27FC236}">
                <a16:creationId xmlns:a16="http://schemas.microsoft.com/office/drawing/2014/main" id="{ECD19341-D1FA-2C46-8FCB-309C5AF3E819}"/>
              </a:ext>
            </a:extLst>
          </p:cNvPr>
          <p:cNvPicPr/>
          <p:nvPr/>
        </p:nvPicPr>
        <p:blipFill>
          <a:blip r:embed="rId7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1982" b="9774"/>
          <a:stretch/>
        </p:blipFill>
        <p:spPr>
          <a:xfrm>
            <a:off x="2953758" y="3907976"/>
            <a:ext cx="1727580" cy="231372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Imagen 37">
            <a:extLst>
              <a:ext uri="{FF2B5EF4-FFF2-40B4-BE49-F238E27FC236}">
                <a16:creationId xmlns:a16="http://schemas.microsoft.com/office/drawing/2014/main" id="{6379851E-C8D9-E64C-A152-93DAE87FF352}"/>
              </a:ext>
            </a:extLst>
          </p:cNvPr>
          <p:cNvPicPr/>
          <p:nvPr/>
        </p:nvPicPr>
        <p:blipFill rotWithShape="1">
          <a:blip r:embed="rId9"/>
          <a:srcRect t="34850" b="43415"/>
          <a:stretch/>
        </p:blipFill>
        <p:spPr>
          <a:xfrm>
            <a:off x="2945262" y="4584192"/>
            <a:ext cx="1727580" cy="6427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6" name="Imagen 34">
            <a:extLst>
              <a:ext uri="{FF2B5EF4-FFF2-40B4-BE49-F238E27FC236}">
                <a16:creationId xmlns:a16="http://schemas.microsoft.com/office/drawing/2014/main" id="{D687FAF3-A505-0745-BF7A-C89F22AEC043}"/>
              </a:ext>
            </a:extLst>
          </p:cNvPr>
          <p:cNvPicPr/>
          <p:nvPr/>
        </p:nvPicPr>
        <p:blipFill rotWithShape="1">
          <a:blip r:embed="rId10"/>
          <a:srcRect t="30769" b="40987"/>
          <a:stretch/>
        </p:blipFill>
        <p:spPr>
          <a:xfrm>
            <a:off x="880728" y="4584193"/>
            <a:ext cx="1727581" cy="64271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7" name="Picture 4">
            <a:extLst>
              <a:ext uri="{FF2B5EF4-FFF2-40B4-BE49-F238E27FC236}">
                <a16:creationId xmlns:a16="http://schemas.microsoft.com/office/drawing/2014/main" id="{E8F52E2C-1A54-8A42-938F-0EADACD7EC5E}"/>
              </a:ext>
            </a:extLst>
          </p:cNvPr>
          <p:cNvPicPr/>
          <p:nvPr/>
        </p:nvPicPr>
        <p:blipFill rotWithShape="1">
          <a:blip r:embed="rId3"/>
          <a:srcRect l="11419" t="33669" r="26829" b="39818"/>
          <a:stretch/>
        </p:blipFill>
        <p:spPr>
          <a:xfrm>
            <a:off x="7058544" y="4572690"/>
            <a:ext cx="1719084" cy="65421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8" name="Picture 2">
            <a:extLst>
              <a:ext uri="{FF2B5EF4-FFF2-40B4-BE49-F238E27FC236}">
                <a16:creationId xmlns:a16="http://schemas.microsoft.com/office/drawing/2014/main" id="{30ACEC8C-B6A7-E448-A3CD-9B3260F5CAEF}"/>
              </a:ext>
            </a:extLst>
          </p:cNvPr>
          <p:cNvPicPr/>
          <p:nvPr/>
        </p:nvPicPr>
        <p:blipFill rotWithShape="1">
          <a:blip r:embed="rId4"/>
          <a:srcRect t="29179" b="43043"/>
          <a:stretch/>
        </p:blipFill>
        <p:spPr>
          <a:xfrm>
            <a:off x="5032356" y="4584192"/>
            <a:ext cx="1719084" cy="64271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9" name="CustomShape 2">
            <a:extLst>
              <a:ext uri="{FF2B5EF4-FFF2-40B4-BE49-F238E27FC236}">
                <a16:creationId xmlns:a16="http://schemas.microsoft.com/office/drawing/2014/main" id="{500439D9-E05E-7045-88CD-F3811E2DFCCF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9812558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16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879288" y="1439600"/>
            <a:ext cx="4501371" cy="18666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What if our question is more complex?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Does the 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brain response to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staring differ between dog faces and alpaca faces?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F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-tests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9" name="CustomShape 2">
            <a:extLst>
              <a:ext uri="{FF2B5EF4-FFF2-40B4-BE49-F238E27FC236}">
                <a16:creationId xmlns:a16="http://schemas.microsoft.com/office/drawing/2014/main" id="{500439D9-E05E-7045-88CD-F3811E2DFCCF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grpSp>
        <p:nvGrpSpPr>
          <p:cNvPr id="20" name="Group 3">
            <a:extLst>
              <a:ext uri="{FF2B5EF4-FFF2-40B4-BE49-F238E27FC236}">
                <a16:creationId xmlns:a16="http://schemas.microsoft.com/office/drawing/2014/main" id="{4A71C964-2949-4646-9972-CF81CD1C5584}"/>
              </a:ext>
            </a:extLst>
          </p:cNvPr>
          <p:cNvGrpSpPr/>
          <p:nvPr/>
        </p:nvGrpSpPr>
        <p:grpSpPr>
          <a:xfrm>
            <a:off x="5445360" y="3089340"/>
            <a:ext cx="3728880" cy="2925720"/>
            <a:chOff x="5486400" y="2682000"/>
            <a:chExt cx="3728880" cy="2925720"/>
          </a:xfrm>
        </p:grpSpPr>
        <p:sp>
          <p:nvSpPr>
            <p:cNvPr id="21" name="CustomShape 4">
              <a:extLst>
                <a:ext uri="{FF2B5EF4-FFF2-40B4-BE49-F238E27FC236}">
                  <a16:creationId xmlns:a16="http://schemas.microsoft.com/office/drawing/2014/main" id="{81B16DAF-0608-9044-9393-32C4435ADE23}"/>
                </a:ext>
              </a:extLst>
            </p:cNvPr>
            <p:cNvSpPr/>
            <p:nvPr/>
          </p:nvSpPr>
          <p:spPr>
            <a:xfrm>
              <a:off x="5486400" y="2682000"/>
              <a:ext cx="3192120" cy="2925720"/>
            </a:xfrm>
            <a:prstGeom prst="rect">
              <a:avLst/>
            </a:prstGeom>
            <a:noFill/>
            <a:ln>
              <a:solidFill>
                <a:srgbClr val="00B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0" name="Picture 2">
              <a:extLst>
                <a:ext uri="{FF2B5EF4-FFF2-40B4-BE49-F238E27FC236}">
                  <a16:creationId xmlns:a16="http://schemas.microsoft.com/office/drawing/2014/main" id="{0D298DC6-7C87-A845-AF73-FDEBA03E0457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419868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6A0A401-F29D-5C4D-BF39-7353252C6B9C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406560" y="343764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2F49C8C2-121C-E84A-9196-5C42B79BA881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3437640"/>
              <a:ext cx="132912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3" name="Picture 2">
              <a:extLst>
                <a:ext uri="{FF2B5EF4-FFF2-40B4-BE49-F238E27FC236}">
                  <a16:creationId xmlns:a16="http://schemas.microsoft.com/office/drawing/2014/main" id="{02E50140-5736-DA44-A135-CD6185B6C96A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293160" y="2735280"/>
              <a:ext cx="2021400" cy="700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4" name="Picture 2">
              <a:extLst>
                <a:ext uri="{FF2B5EF4-FFF2-40B4-BE49-F238E27FC236}">
                  <a16:creationId xmlns:a16="http://schemas.microsoft.com/office/drawing/2014/main" id="{33255558-1D68-394A-9475-80B245DD0561}"/>
                </a:ext>
              </a:extLst>
            </p:cNvPr>
            <p:cNvPicPr/>
            <p:nvPr/>
          </p:nvPicPr>
          <p:blipFill>
            <a:blip r:embed="rId3"/>
            <a:srcRect l="12360" t="32018" r="79894" b="54388"/>
            <a:stretch/>
          </p:blipFill>
          <p:spPr>
            <a:xfrm>
              <a:off x="5650920" y="2735280"/>
              <a:ext cx="640800" cy="700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35" name="CustomShape 5">
              <a:extLst>
                <a:ext uri="{FF2B5EF4-FFF2-40B4-BE49-F238E27FC236}">
                  <a16:creationId xmlns:a16="http://schemas.microsoft.com/office/drawing/2014/main" id="{DB8EA0B3-A9A5-0044-B3D1-3C959CFE529E}"/>
                </a:ext>
              </a:extLst>
            </p:cNvPr>
            <p:cNvSpPr/>
            <p:nvPr/>
          </p:nvSpPr>
          <p:spPr>
            <a:xfrm>
              <a:off x="5598000" y="338904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6" name="CustomShape 6">
              <a:extLst>
                <a:ext uri="{FF2B5EF4-FFF2-40B4-BE49-F238E27FC236}">
                  <a16:creationId xmlns:a16="http://schemas.microsoft.com/office/drawing/2014/main" id="{755F3281-1AC7-254F-97EC-9D4C6D25C9E5}"/>
                </a:ext>
              </a:extLst>
            </p:cNvPr>
            <p:cNvSpPr/>
            <p:nvPr/>
          </p:nvSpPr>
          <p:spPr>
            <a:xfrm>
              <a:off x="8617320" y="290088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Beta1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AB3133CA-80C1-9942-813F-2850CCADAC17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11400" y="4842720"/>
              <a:ext cx="24966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8" name="Picture 2">
              <a:extLst>
                <a:ext uri="{FF2B5EF4-FFF2-40B4-BE49-F238E27FC236}">
                  <a16:creationId xmlns:a16="http://schemas.microsoft.com/office/drawing/2014/main" id="{2BF8B40E-F412-5243-901E-19CA1B16426B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7095240" y="4198680"/>
              <a:ext cx="122256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9" name="Picture 2">
              <a:extLst>
                <a:ext uri="{FF2B5EF4-FFF2-40B4-BE49-F238E27FC236}">
                  <a16:creationId xmlns:a16="http://schemas.microsoft.com/office/drawing/2014/main" id="{9EE80FE6-087A-5C40-A940-8A3FBE7814DE}"/>
                </a:ext>
              </a:extLst>
            </p:cNvPr>
            <p:cNvPicPr/>
            <p:nvPr/>
          </p:nvPicPr>
          <p:blipFill>
            <a:blip r:embed="rId3"/>
            <a:srcRect l="21336" t="32018" r="70279" b="54388"/>
            <a:stretch/>
          </p:blipFill>
          <p:spPr>
            <a:xfrm>
              <a:off x="6399360" y="3437640"/>
              <a:ext cx="69408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0" name="Picture 2">
              <a:extLst>
                <a:ext uri="{FF2B5EF4-FFF2-40B4-BE49-F238E27FC236}">
                  <a16:creationId xmlns:a16="http://schemas.microsoft.com/office/drawing/2014/main" id="{94B86FA3-0B72-6341-AA86-B5605F9B4D29}"/>
                </a:ext>
              </a:extLst>
            </p:cNvPr>
            <p:cNvPicPr/>
            <p:nvPr/>
          </p:nvPicPr>
          <p:blipFill>
            <a:blip r:embed="rId3"/>
            <a:srcRect l="36674" t="32018" r="53017" b="54388"/>
            <a:stretch/>
          </p:blipFill>
          <p:spPr>
            <a:xfrm>
              <a:off x="7677000" y="4842720"/>
              <a:ext cx="85356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1" name="CustomShape 7">
              <a:extLst>
                <a:ext uri="{FF2B5EF4-FFF2-40B4-BE49-F238E27FC236}">
                  <a16:creationId xmlns:a16="http://schemas.microsoft.com/office/drawing/2014/main" id="{D685CAD6-9E18-DE4B-8C24-6EC444F6197D}"/>
                </a:ext>
              </a:extLst>
            </p:cNvPr>
            <p:cNvSpPr/>
            <p:nvPr/>
          </p:nvSpPr>
          <p:spPr>
            <a:xfrm>
              <a:off x="8636760" y="3603240"/>
              <a:ext cx="57744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Beta2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2" name="Picture 2">
              <a:extLst>
                <a:ext uri="{FF2B5EF4-FFF2-40B4-BE49-F238E27FC236}">
                  <a16:creationId xmlns:a16="http://schemas.microsoft.com/office/drawing/2014/main" id="{BB677A11-F6D1-274B-8BFD-6F216A448F06}"/>
                </a:ext>
              </a:extLst>
            </p:cNvPr>
            <p:cNvPicPr/>
            <p:nvPr/>
          </p:nvPicPr>
          <p:blipFill>
            <a:blip r:embed="rId3"/>
            <a:srcRect l="29024" t="32018" r="63272" b="54388"/>
            <a:stretch/>
          </p:blipFill>
          <p:spPr>
            <a:xfrm>
              <a:off x="7038360" y="4198680"/>
              <a:ext cx="63720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3" name="CustomShape 8">
              <a:extLst>
                <a:ext uri="{FF2B5EF4-FFF2-40B4-BE49-F238E27FC236}">
                  <a16:creationId xmlns:a16="http://schemas.microsoft.com/office/drawing/2014/main" id="{91148C91-8853-B347-9113-8ACD8474C92F}"/>
                </a:ext>
              </a:extLst>
            </p:cNvPr>
            <p:cNvSpPr/>
            <p:nvPr/>
          </p:nvSpPr>
          <p:spPr>
            <a:xfrm>
              <a:off x="5601240" y="484272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4" name="CustomShape 9">
              <a:extLst>
                <a:ext uri="{FF2B5EF4-FFF2-40B4-BE49-F238E27FC236}">
                  <a16:creationId xmlns:a16="http://schemas.microsoft.com/office/drawing/2014/main" id="{DEC95C18-17F9-8947-A076-C52BE7B30F24}"/>
                </a:ext>
              </a:extLst>
            </p:cNvPr>
            <p:cNvSpPr/>
            <p:nvPr/>
          </p:nvSpPr>
          <p:spPr>
            <a:xfrm>
              <a:off x="5601240" y="548676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5" name="CustomShape 10">
              <a:extLst>
                <a:ext uri="{FF2B5EF4-FFF2-40B4-BE49-F238E27FC236}">
                  <a16:creationId xmlns:a16="http://schemas.microsoft.com/office/drawing/2014/main" id="{F24B29EC-E489-5A44-B9DA-B49941A5C9DD}"/>
                </a:ext>
              </a:extLst>
            </p:cNvPr>
            <p:cNvSpPr/>
            <p:nvPr/>
          </p:nvSpPr>
          <p:spPr>
            <a:xfrm>
              <a:off x="5601240" y="409140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" name="CustomShape 11">
              <a:extLst>
                <a:ext uri="{FF2B5EF4-FFF2-40B4-BE49-F238E27FC236}">
                  <a16:creationId xmlns:a16="http://schemas.microsoft.com/office/drawing/2014/main" id="{9E716D20-3B2B-544D-BF16-57266B8DA5ED}"/>
                </a:ext>
              </a:extLst>
            </p:cNvPr>
            <p:cNvSpPr/>
            <p:nvPr/>
          </p:nvSpPr>
          <p:spPr>
            <a:xfrm>
              <a:off x="8637480" y="440784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47" name="CustomShape 12">
              <a:extLst>
                <a:ext uri="{FF2B5EF4-FFF2-40B4-BE49-F238E27FC236}">
                  <a16:creationId xmlns:a16="http://schemas.microsoft.com/office/drawing/2014/main" id="{A78C9D50-0364-B34D-A1C3-2E08A910211E}"/>
                </a:ext>
              </a:extLst>
            </p:cNvPr>
            <p:cNvSpPr/>
            <p:nvPr/>
          </p:nvSpPr>
          <p:spPr>
            <a:xfrm>
              <a:off x="8637480" y="5052240"/>
              <a:ext cx="577800" cy="297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Beta4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8" name="Picture 4">
              <a:extLst>
                <a:ext uri="{FF2B5EF4-FFF2-40B4-BE49-F238E27FC236}">
                  <a16:creationId xmlns:a16="http://schemas.microsoft.com/office/drawing/2014/main" id="{865DD9E2-E547-9F42-9AD6-05FC52EA0C95}"/>
                </a:ext>
              </a:extLst>
            </p:cNvPr>
            <p:cNvPicPr/>
            <p:nvPr/>
          </p:nvPicPr>
          <p:blipFill>
            <a:blip r:embed="rId4"/>
            <a:srcRect l="11419" t="7196" r="26829"/>
            <a:stretch/>
          </p:blipFill>
          <p:spPr>
            <a:xfrm>
              <a:off x="7956720" y="503784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9" name="Picture 2">
              <a:extLst>
                <a:ext uri="{FF2B5EF4-FFF2-40B4-BE49-F238E27FC236}">
                  <a16:creationId xmlns:a16="http://schemas.microsoft.com/office/drawing/2014/main" id="{FE5CB85A-E491-F747-8C5E-3A6089EC9C33}"/>
                </a:ext>
              </a:extLst>
            </p:cNvPr>
            <p:cNvPicPr/>
            <p:nvPr/>
          </p:nvPicPr>
          <p:blipFill>
            <a:blip r:embed="rId5"/>
            <a:stretch/>
          </p:blipFill>
          <p:spPr>
            <a:xfrm>
              <a:off x="7248960" y="436320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0" name="Imagen 34">
              <a:extLst>
                <a:ext uri="{FF2B5EF4-FFF2-40B4-BE49-F238E27FC236}">
                  <a16:creationId xmlns:a16="http://schemas.microsoft.com/office/drawing/2014/main" id="{9DC88171-40A6-6E49-84F1-560EAF6E7E97}"/>
                </a:ext>
              </a:extLst>
            </p:cNvPr>
            <p:cNvPicPr/>
            <p:nvPr/>
          </p:nvPicPr>
          <p:blipFill>
            <a:blip r:embed="rId6"/>
            <a:stretch/>
          </p:blipFill>
          <p:spPr>
            <a:xfrm>
              <a:off x="5774400" y="2900160"/>
              <a:ext cx="32580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51" name="Imagen 37">
              <a:extLst>
                <a:ext uri="{FF2B5EF4-FFF2-40B4-BE49-F238E27FC236}">
                  <a16:creationId xmlns:a16="http://schemas.microsoft.com/office/drawing/2014/main" id="{F256A751-B5B2-9146-AD01-7E5F7E9829BD}"/>
                </a:ext>
              </a:extLst>
            </p:cNvPr>
            <p:cNvPicPr/>
            <p:nvPr/>
          </p:nvPicPr>
          <p:blipFill>
            <a:blip r:embed="rId7"/>
            <a:srcRect t="11982" b="9774"/>
            <a:stretch/>
          </p:blipFill>
          <p:spPr>
            <a:xfrm>
              <a:off x="6499440" y="3614040"/>
              <a:ext cx="32544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52" name="CustomShape 22">
            <a:extLst>
              <a:ext uri="{FF2B5EF4-FFF2-40B4-BE49-F238E27FC236}">
                <a16:creationId xmlns:a16="http://schemas.microsoft.com/office/drawing/2014/main" id="{29ED7814-E110-F140-91BC-CCE012312FE0}"/>
              </a:ext>
            </a:extLst>
          </p:cNvPr>
          <p:cNvSpPr/>
          <p:nvPr/>
        </p:nvSpPr>
        <p:spPr>
          <a:xfrm>
            <a:off x="5445360" y="6106860"/>
            <a:ext cx="315288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trials is estimated”</a:t>
            </a:r>
            <a:endParaRPr lang="en-US" sz="14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997702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17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879288" y="1439600"/>
            <a:ext cx="4501371" cy="18666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What if our question is more complex?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Does the 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brain response to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staring differ between dog faces and alpaca faces?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F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-tests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9" name="CustomShape 2">
            <a:extLst>
              <a:ext uri="{FF2B5EF4-FFF2-40B4-BE49-F238E27FC236}">
                <a16:creationId xmlns:a16="http://schemas.microsoft.com/office/drawing/2014/main" id="{500439D9-E05E-7045-88CD-F3811E2DFCCF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grpSp>
        <p:nvGrpSpPr>
          <p:cNvPr id="20" name="Group 3">
            <a:extLst>
              <a:ext uri="{FF2B5EF4-FFF2-40B4-BE49-F238E27FC236}">
                <a16:creationId xmlns:a16="http://schemas.microsoft.com/office/drawing/2014/main" id="{4A71C964-2949-4646-9972-CF81CD1C5584}"/>
              </a:ext>
            </a:extLst>
          </p:cNvPr>
          <p:cNvGrpSpPr/>
          <p:nvPr/>
        </p:nvGrpSpPr>
        <p:grpSpPr>
          <a:xfrm>
            <a:off x="5445360" y="3089340"/>
            <a:ext cx="3728880" cy="2925720"/>
            <a:chOff x="5486400" y="2682000"/>
            <a:chExt cx="3728880" cy="2925720"/>
          </a:xfrm>
        </p:grpSpPr>
        <p:sp>
          <p:nvSpPr>
            <p:cNvPr id="21" name="CustomShape 4">
              <a:extLst>
                <a:ext uri="{FF2B5EF4-FFF2-40B4-BE49-F238E27FC236}">
                  <a16:creationId xmlns:a16="http://schemas.microsoft.com/office/drawing/2014/main" id="{81B16DAF-0608-9044-9393-32C4435ADE23}"/>
                </a:ext>
              </a:extLst>
            </p:cNvPr>
            <p:cNvSpPr/>
            <p:nvPr/>
          </p:nvSpPr>
          <p:spPr>
            <a:xfrm>
              <a:off x="5486400" y="2682000"/>
              <a:ext cx="3192120" cy="2925720"/>
            </a:xfrm>
            <a:prstGeom prst="rect">
              <a:avLst/>
            </a:prstGeom>
            <a:noFill/>
            <a:ln>
              <a:solidFill>
                <a:srgbClr val="00B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30" name="Picture 2">
              <a:extLst>
                <a:ext uri="{FF2B5EF4-FFF2-40B4-BE49-F238E27FC236}">
                  <a16:creationId xmlns:a16="http://schemas.microsoft.com/office/drawing/2014/main" id="{0D298DC6-7C87-A845-AF73-FDEBA03E0457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419868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1" name="Picture 2">
              <a:extLst>
                <a:ext uri="{FF2B5EF4-FFF2-40B4-BE49-F238E27FC236}">
                  <a16:creationId xmlns:a16="http://schemas.microsoft.com/office/drawing/2014/main" id="{06A0A401-F29D-5C4D-BF39-7353252C6B9C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406560" y="3437640"/>
              <a:ext cx="20214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2" name="Picture 2">
              <a:extLst>
                <a:ext uri="{FF2B5EF4-FFF2-40B4-BE49-F238E27FC236}">
                  <a16:creationId xmlns:a16="http://schemas.microsoft.com/office/drawing/2014/main" id="{2F49C8C2-121C-E84A-9196-5C42B79BA881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07800" y="3437640"/>
              <a:ext cx="132912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3" name="Picture 2">
              <a:extLst>
                <a:ext uri="{FF2B5EF4-FFF2-40B4-BE49-F238E27FC236}">
                  <a16:creationId xmlns:a16="http://schemas.microsoft.com/office/drawing/2014/main" id="{02E50140-5736-DA44-A135-CD6185B6C96A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6293160" y="2735280"/>
              <a:ext cx="2021400" cy="70056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4" name="Picture 2">
              <a:extLst>
                <a:ext uri="{FF2B5EF4-FFF2-40B4-BE49-F238E27FC236}">
                  <a16:creationId xmlns:a16="http://schemas.microsoft.com/office/drawing/2014/main" id="{33255558-1D68-394A-9475-80B245DD0561}"/>
                </a:ext>
              </a:extLst>
            </p:cNvPr>
            <p:cNvPicPr/>
            <p:nvPr/>
          </p:nvPicPr>
          <p:blipFill>
            <a:blip r:embed="rId3"/>
            <a:srcRect l="12360" t="32018" r="79894" b="54388"/>
            <a:stretch/>
          </p:blipFill>
          <p:spPr>
            <a:xfrm>
              <a:off x="5650920" y="2735280"/>
              <a:ext cx="640800" cy="700560"/>
            </a:xfrm>
            <a:prstGeom prst="rect">
              <a:avLst/>
            </a:prstGeom>
            <a:ln>
              <a:noFill/>
            </a:ln>
          </p:spPr>
        </p:pic>
        <p:sp>
          <p:nvSpPr>
            <p:cNvPr id="35" name="CustomShape 5">
              <a:extLst>
                <a:ext uri="{FF2B5EF4-FFF2-40B4-BE49-F238E27FC236}">
                  <a16:creationId xmlns:a16="http://schemas.microsoft.com/office/drawing/2014/main" id="{DB8EA0B3-A9A5-0044-B3D1-3C959CFE529E}"/>
                </a:ext>
              </a:extLst>
            </p:cNvPr>
            <p:cNvSpPr/>
            <p:nvPr/>
          </p:nvSpPr>
          <p:spPr>
            <a:xfrm>
              <a:off x="5598000" y="338904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6" name="CustomShape 6">
              <a:extLst>
                <a:ext uri="{FF2B5EF4-FFF2-40B4-BE49-F238E27FC236}">
                  <a16:creationId xmlns:a16="http://schemas.microsoft.com/office/drawing/2014/main" id="{755F3281-1AC7-254F-97EC-9D4C6D25C9E5}"/>
                </a:ext>
              </a:extLst>
            </p:cNvPr>
            <p:cNvSpPr/>
            <p:nvPr/>
          </p:nvSpPr>
          <p:spPr>
            <a:xfrm>
              <a:off x="8617320" y="290088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Beta1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37" name="Picture 2">
              <a:extLst>
                <a:ext uri="{FF2B5EF4-FFF2-40B4-BE49-F238E27FC236}">
                  <a16:creationId xmlns:a16="http://schemas.microsoft.com/office/drawing/2014/main" id="{AB3133CA-80C1-9942-813F-2850CCADAC17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5711400" y="4842720"/>
              <a:ext cx="249660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8" name="Picture 2">
              <a:extLst>
                <a:ext uri="{FF2B5EF4-FFF2-40B4-BE49-F238E27FC236}">
                  <a16:creationId xmlns:a16="http://schemas.microsoft.com/office/drawing/2014/main" id="{2BF8B40E-F412-5243-901E-19CA1B16426B}"/>
                </a:ext>
              </a:extLst>
            </p:cNvPr>
            <p:cNvPicPr/>
            <p:nvPr/>
          </p:nvPicPr>
          <p:blipFill>
            <a:blip r:embed="rId3"/>
            <a:srcRect l="18125" t="32018" r="78012" b="54388"/>
            <a:stretch/>
          </p:blipFill>
          <p:spPr>
            <a:xfrm>
              <a:off x="7095240" y="4198680"/>
              <a:ext cx="122256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9" name="Picture 2">
              <a:extLst>
                <a:ext uri="{FF2B5EF4-FFF2-40B4-BE49-F238E27FC236}">
                  <a16:creationId xmlns:a16="http://schemas.microsoft.com/office/drawing/2014/main" id="{9EE80FE6-087A-5C40-A940-8A3FBE7814DE}"/>
                </a:ext>
              </a:extLst>
            </p:cNvPr>
            <p:cNvPicPr/>
            <p:nvPr/>
          </p:nvPicPr>
          <p:blipFill>
            <a:blip r:embed="rId3"/>
            <a:srcRect l="21336" t="32018" r="70279" b="54388"/>
            <a:stretch/>
          </p:blipFill>
          <p:spPr>
            <a:xfrm>
              <a:off x="6399360" y="3437640"/>
              <a:ext cx="69408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0" name="Picture 2">
              <a:extLst>
                <a:ext uri="{FF2B5EF4-FFF2-40B4-BE49-F238E27FC236}">
                  <a16:creationId xmlns:a16="http://schemas.microsoft.com/office/drawing/2014/main" id="{94B86FA3-0B72-6341-AA86-B5605F9B4D29}"/>
                </a:ext>
              </a:extLst>
            </p:cNvPr>
            <p:cNvPicPr/>
            <p:nvPr/>
          </p:nvPicPr>
          <p:blipFill>
            <a:blip r:embed="rId3"/>
            <a:srcRect l="36674" t="32018" r="53017" b="54388"/>
            <a:stretch/>
          </p:blipFill>
          <p:spPr>
            <a:xfrm>
              <a:off x="7677000" y="4842720"/>
              <a:ext cx="85356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1" name="CustomShape 7">
              <a:extLst>
                <a:ext uri="{FF2B5EF4-FFF2-40B4-BE49-F238E27FC236}">
                  <a16:creationId xmlns:a16="http://schemas.microsoft.com/office/drawing/2014/main" id="{D685CAD6-9E18-DE4B-8C24-6EC444F6197D}"/>
                </a:ext>
              </a:extLst>
            </p:cNvPr>
            <p:cNvSpPr/>
            <p:nvPr/>
          </p:nvSpPr>
          <p:spPr>
            <a:xfrm>
              <a:off x="8636760" y="3603240"/>
              <a:ext cx="57744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Beta2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2" name="Picture 2">
              <a:extLst>
                <a:ext uri="{FF2B5EF4-FFF2-40B4-BE49-F238E27FC236}">
                  <a16:creationId xmlns:a16="http://schemas.microsoft.com/office/drawing/2014/main" id="{BB677A11-F6D1-274B-8BFD-6F216A448F06}"/>
                </a:ext>
              </a:extLst>
            </p:cNvPr>
            <p:cNvPicPr/>
            <p:nvPr/>
          </p:nvPicPr>
          <p:blipFill>
            <a:blip r:embed="rId3"/>
            <a:srcRect l="29024" t="32018" r="63272" b="54388"/>
            <a:stretch/>
          </p:blipFill>
          <p:spPr>
            <a:xfrm>
              <a:off x="7038360" y="4198680"/>
              <a:ext cx="63720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3" name="CustomShape 8">
              <a:extLst>
                <a:ext uri="{FF2B5EF4-FFF2-40B4-BE49-F238E27FC236}">
                  <a16:creationId xmlns:a16="http://schemas.microsoft.com/office/drawing/2014/main" id="{91148C91-8853-B347-9113-8ACD8474C92F}"/>
                </a:ext>
              </a:extLst>
            </p:cNvPr>
            <p:cNvSpPr/>
            <p:nvPr/>
          </p:nvSpPr>
          <p:spPr>
            <a:xfrm>
              <a:off x="5601240" y="484272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4" name="CustomShape 9">
              <a:extLst>
                <a:ext uri="{FF2B5EF4-FFF2-40B4-BE49-F238E27FC236}">
                  <a16:creationId xmlns:a16="http://schemas.microsoft.com/office/drawing/2014/main" id="{DEC95C18-17F9-8947-A076-C52BE7B30F24}"/>
                </a:ext>
              </a:extLst>
            </p:cNvPr>
            <p:cNvSpPr/>
            <p:nvPr/>
          </p:nvSpPr>
          <p:spPr>
            <a:xfrm>
              <a:off x="5601240" y="548676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5" name="CustomShape 10">
              <a:extLst>
                <a:ext uri="{FF2B5EF4-FFF2-40B4-BE49-F238E27FC236}">
                  <a16:creationId xmlns:a16="http://schemas.microsoft.com/office/drawing/2014/main" id="{F24B29EC-E489-5A44-B9DA-B49941A5C9DD}"/>
                </a:ext>
              </a:extLst>
            </p:cNvPr>
            <p:cNvSpPr/>
            <p:nvPr/>
          </p:nvSpPr>
          <p:spPr>
            <a:xfrm>
              <a:off x="5601240" y="4091400"/>
              <a:ext cx="297936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6" name="CustomShape 11">
              <a:extLst>
                <a:ext uri="{FF2B5EF4-FFF2-40B4-BE49-F238E27FC236}">
                  <a16:creationId xmlns:a16="http://schemas.microsoft.com/office/drawing/2014/main" id="{9E716D20-3B2B-544D-BF16-57266B8DA5ED}"/>
                </a:ext>
              </a:extLst>
            </p:cNvPr>
            <p:cNvSpPr/>
            <p:nvPr/>
          </p:nvSpPr>
          <p:spPr>
            <a:xfrm>
              <a:off x="8637480" y="4407840"/>
              <a:ext cx="57780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47" name="CustomShape 12">
              <a:extLst>
                <a:ext uri="{FF2B5EF4-FFF2-40B4-BE49-F238E27FC236}">
                  <a16:creationId xmlns:a16="http://schemas.microsoft.com/office/drawing/2014/main" id="{A78C9D50-0364-B34D-A1C3-2E08A910211E}"/>
                </a:ext>
              </a:extLst>
            </p:cNvPr>
            <p:cNvSpPr/>
            <p:nvPr/>
          </p:nvSpPr>
          <p:spPr>
            <a:xfrm>
              <a:off x="8637480" y="5052240"/>
              <a:ext cx="577800" cy="2973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Beta4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8" name="Picture 4">
              <a:extLst>
                <a:ext uri="{FF2B5EF4-FFF2-40B4-BE49-F238E27FC236}">
                  <a16:creationId xmlns:a16="http://schemas.microsoft.com/office/drawing/2014/main" id="{865DD9E2-E547-9F42-9AD6-05FC52EA0C95}"/>
                </a:ext>
              </a:extLst>
            </p:cNvPr>
            <p:cNvPicPr/>
            <p:nvPr/>
          </p:nvPicPr>
          <p:blipFill>
            <a:blip r:embed="rId4"/>
            <a:srcRect l="11419" t="7196" r="26829"/>
            <a:stretch/>
          </p:blipFill>
          <p:spPr>
            <a:xfrm>
              <a:off x="7956720" y="503784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9" name="Picture 2">
              <a:extLst>
                <a:ext uri="{FF2B5EF4-FFF2-40B4-BE49-F238E27FC236}">
                  <a16:creationId xmlns:a16="http://schemas.microsoft.com/office/drawing/2014/main" id="{FE5CB85A-E491-F747-8C5E-3A6089EC9C33}"/>
                </a:ext>
              </a:extLst>
            </p:cNvPr>
            <p:cNvPicPr/>
            <p:nvPr/>
          </p:nvPicPr>
          <p:blipFill>
            <a:blip r:embed="rId5"/>
            <a:stretch/>
          </p:blipFill>
          <p:spPr>
            <a:xfrm>
              <a:off x="7248960" y="4363200"/>
              <a:ext cx="325440" cy="3895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50" name="Imagen 34">
              <a:extLst>
                <a:ext uri="{FF2B5EF4-FFF2-40B4-BE49-F238E27FC236}">
                  <a16:creationId xmlns:a16="http://schemas.microsoft.com/office/drawing/2014/main" id="{9DC88171-40A6-6E49-84F1-560EAF6E7E97}"/>
                </a:ext>
              </a:extLst>
            </p:cNvPr>
            <p:cNvPicPr/>
            <p:nvPr/>
          </p:nvPicPr>
          <p:blipFill>
            <a:blip r:embed="rId6"/>
            <a:stretch/>
          </p:blipFill>
          <p:spPr>
            <a:xfrm>
              <a:off x="5774400" y="2900160"/>
              <a:ext cx="32580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51" name="Imagen 37">
              <a:extLst>
                <a:ext uri="{FF2B5EF4-FFF2-40B4-BE49-F238E27FC236}">
                  <a16:creationId xmlns:a16="http://schemas.microsoft.com/office/drawing/2014/main" id="{F256A751-B5B2-9146-AD01-7E5F7E9829BD}"/>
                </a:ext>
              </a:extLst>
            </p:cNvPr>
            <p:cNvPicPr/>
            <p:nvPr/>
          </p:nvPicPr>
          <p:blipFill>
            <a:blip r:embed="rId7"/>
            <a:srcRect t="11982" b="9774"/>
            <a:stretch/>
          </p:blipFill>
          <p:spPr>
            <a:xfrm>
              <a:off x="6499440" y="3614040"/>
              <a:ext cx="325440" cy="38952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52" name="CustomShape 22">
            <a:extLst>
              <a:ext uri="{FF2B5EF4-FFF2-40B4-BE49-F238E27FC236}">
                <a16:creationId xmlns:a16="http://schemas.microsoft.com/office/drawing/2014/main" id="{29ED7814-E110-F140-91BC-CCE012312FE0}"/>
              </a:ext>
            </a:extLst>
          </p:cNvPr>
          <p:cNvSpPr/>
          <p:nvPr/>
        </p:nvSpPr>
        <p:spPr>
          <a:xfrm>
            <a:off x="5445360" y="6106860"/>
            <a:ext cx="315288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trials is estimated”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B8154840-B634-934F-AE7E-C7937A2998EF}"/>
              </a:ext>
            </a:extLst>
          </p:cNvPr>
          <p:cNvSpPr txBox="1"/>
          <p:nvPr/>
        </p:nvSpPr>
        <p:spPr>
          <a:xfrm>
            <a:off x="3018980" y="3324771"/>
            <a:ext cx="34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B89A2EFD-1B9C-E148-A153-473843B2A853}"/>
              </a:ext>
            </a:extLst>
          </p:cNvPr>
          <p:cNvSpPr txBox="1"/>
          <p:nvPr/>
        </p:nvSpPr>
        <p:spPr>
          <a:xfrm>
            <a:off x="3050545" y="3931301"/>
            <a:ext cx="34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A4794BB0-ABF9-3C42-BE4B-7E6F46D663D0}"/>
              </a:ext>
            </a:extLst>
          </p:cNvPr>
          <p:cNvSpPr txBox="1"/>
          <p:nvPr/>
        </p:nvSpPr>
        <p:spPr>
          <a:xfrm>
            <a:off x="2966576" y="4711269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-1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E4EF407E-B0FC-9744-8624-ADD48FEA0A2F}"/>
              </a:ext>
            </a:extLst>
          </p:cNvPr>
          <p:cNvSpPr txBox="1"/>
          <p:nvPr/>
        </p:nvSpPr>
        <p:spPr>
          <a:xfrm>
            <a:off x="4561009" y="5399592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-1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8A4C2937-576B-E34E-A7D8-21DBD172FEEE}"/>
              </a:ext>
            </a:extLst>
          </p:cNvPr>
          <p:cNvSpPr txBox="1"/>
          <p:nvPr/>
        </p:nvSpPr>
        <p:spPr>
          <a:xfrm>
            <a:off x="2485859" y="2997540"/>
            <a:ext cx="12471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Dogs &gt; Alpacas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EA3FB7EA-8A33-9543-A71B-1C9C696A7D76}"/>
              </a:ext>
            </a:extLst>
          </p:cNvPr>
          <p:cNvSpPr txBox="1"/>
          <p:nvPr/>
        </p:nvSpPr>
        <p:spPr>
          <a:xfrm>
            <a:off x="4566670" y="3300055"/>
            <a:ext cx="349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F22B3B71-45B2-6449-87D8-1BCD7AF88D36}"/>
              </a:ext>
            </a:extLst>
          </p:cNvPr>
          <p:cNvSpPr txBox="1"/>
          <p:nvPr/>
        </p:nvSpPr>
        <p:spPr>
          <a:xfrm>
            <a:off x="4529083" y="3931301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-1</a:t>
            </a: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38578561-67E5-FC47-8477-5CC06F940CB0}"/>
              </a:ext>
            </a:extLst>
          </p:cNvPr>
          <p:cNvSpPr txBox="1"/>
          <p:nvPr/>
        </p:nvSpPr>
        <p:spPr>
          <a:xfrm>
            <a:off x="4604864" y="4701441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C689A59D-DABC-5A45-B906-D8ED8D37005C}"/>
              </a:ext>
            </a:extLst>
          </p:cNvPr>
          <p:cNvSpPr txBox="1"/>
          <p:nvPr/>
        </p:nvSpPr>
        <p:spPr>
          <a:xfrm>
            <a:off x="2998141" y="5447599"/>
            <a:ext cx="45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-1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B08744E1-B3BE-5D42-BD07-BE3B2B7D311D}"/>
              </a:ext>
            </a:extLst>
          </p:cNvPr>
          <p:cNvSpPr txBox="1"/>
          <p:nvPr/>
        </p:nvSpPr>
        <p:spPr>
          <a:xfrm>
            <a:off x="3921552" y="2997540"/>
            <a:ext cx="15698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Staring &gt; Side-ways</a:t>
            </a:r>
          </a:p>
        </p:txBody>
      </p:sp>
    </p:spTree>
    <p:extLst>
      <p:ext uri="{BB962C8B-B14F-4D97-AF65-F5344CB8AC3E}">
        <p14:creationId xmlns:p14="http://schemas.microsoft.com/office/powerpoint/2010/main" val="123315240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18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771600" y="939232"/>
            <a:ext cx="6538200" cy="32238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IMPORTANT NOTE: </a:t>
            </a: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Your fMRI experiment is only as good as your baseline.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the love brain region? 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brain areas related to political affiliation?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voxels for Jennifer Aniston?</a:t>
            </a:r>
          </a:p>
        </p:txBody>
      </p:sp>
      <p:sp>
        <p:nvSpPr>
          <p:cNvPr id="28" name="CustomShape 2">
            <a:extLst>
              <a:ext uri="{FF2B5EF4-FFF2-40B4-BE49-F238E27FC236}">
                <a16:creationId xmlns:a16="http://schemas.microsoft.com/office/drawing/2014/main" id="{64EC78FD-DCC4-8E4F-8AA1-409DADE7FD17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1681358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19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771600" y="939232"/>
            <a:ext cx="6538200" cy="322380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IMPORTANT NOTE: </a:t>
            </a: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Your fMRI experiment is only as good as your baseline.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the love brain region? 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brain areas related to political affiliation?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endParaRPr lang="en-US" sz="2000" spc="-1" dirty="0">
              <a:solidFill>
                <a:srgbClr val="000000"/>
              </a:solidFill>
              <a:latin typeface="Calibri"/>
              <a:ea typeface="DejaVu Sans"/>
            </a:endParaRP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Can we find voxels for Jennifer Aniston?</a:t>
            </a:r>
          </a:p>
        </p:txBody>
      </p:sp>
      <p:sp>
        <p:nvSpPr>
          <p:cNvPr id="28" name="CustomShape 2">
            <a:extLst>
              <a:ext uri="{FF2B5EF4-FFF2-40B4-BE49-F238E27FC236}">
                <a16:creationId xmlns:a16="http://schemas.microsoft.com/office/drawing/2014/main" id="{64EC78FD-DCC4-8E4F-8AA1-409DADE7FD17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BA3A517-469F-1348-93B7-16A5252CB8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6" r="31447" b="55676"/>
          <a:stretch/>
        </p:blipFill>
        <p:spPr bwMode="auto">
          <a:xfrm>
            <a:off x="5519185" y="3799073"/>
            <a:ext cx="4391375" cy="3039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8F27B943-1A3D-C34F-8123-8B313C49D46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19185" y="3205078"/>
            <a:ext cx="4373974" cy="73944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9E877F5-7F25-0547-813E-CF7A98BE941A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t="30341"/>
          <a:stretch/>
        </p:blipFill>
        <p:spPr>
          <a:xfrm rot="20485226">
            <a:off x="487398" y="5669877"/>
            <a:ext cx="4747585" cy="979445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B1F2A75-F9B3-4E4D-A196-A692EDABA6D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1138359">
            <a:off x="588076" y="3026001"/>
            <a:ext cx="3324597" cy="241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4028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799FC7E-B0E7-4312-A8B1-33A2345B4F65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56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Recap of last week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7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CustomShape 1">
            <a:extLst>
              <a:ext uri="{FF2B5EF4-FFF2-40B4-BE49-F238E27FC236}">
                <a16:creationId xmlns:a16="http://schemas.microsoft.com/office/drawing/2014/main" id="{ACC567A7-6C7D-7045-8F15-69DC6E443A8C}"/>
              </a:ext>
            </a:extLst>
          </p:cNvPr>
          <p:cNvSpPr/>
          <p:nvPr/>
        </p:nvSpPr>
        <p:spPr>
          <a:xfrm>
            <a:off x="718032" y="739440"/>
            <a:ext cx="5149440" cy="467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General recap.</a:t>
            </a: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The number (and meaning) of each beta estimates depends on the task model that we use.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Nuisance regressors can help “cleaning” our signal.</a:t>
            </a:r>
            <a:endParaRPr lang="en-US" sz="18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Estimations on head motions are the most common nuisance regressors used.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5091A482-26FB-FD44-8D8F-85DFD6D31140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22658178-19F5-2542-B5AB-3317E688FD84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24" name="Picture 2">
            <a:extLst>
              <a:ext uri="{FF2B5EF4-FFF2-40B4-BE49-F238E27FC236}">
                <a16:creationId xmlns:a16="http://schemas.microsoft.com/office/drawing/2014/main" id="{26E61C73-409B-5E40-9F4A-21C59A400BDB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25" name="CustomShape 3">
            <a:extLst>
              <a:ext uri="{FF2B5EF4-FFF2-40B4-BE49-F238E27FC236}">
                <a16:creationId xmlns:a16="http://schemas.microsoft.com/office/drawing/2014/main" id="{78A85FD3-7D30-374F-97B8-51BDDB0C7201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" name="CustomShape 4">
            <a:extLst>
              <a:ext uri="{FF2B5EF4-FFF2-40B4-BE49-F238E27FC236}">
                <a16:creationId xmlns:a16="http://schemas.microsoft.com/office/drawing/2014/main" id="{1B7B2C09-CED6-5F44-986F-EF120C6BCDAC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" name="Picture 2">
            <a:extLst>
              <a:ext uri="{FF2B5EF4-FFF2-40B4-BE49-F238E27FC236}">
                <a16:creationId xmlns:a16="http://schemas.microsoft.com/office/drawing/2014/main" id="{3EE71156-9D53-9548-B00F-AC2CE9C86D62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28" name="Imagen 34">
            <a:extLst>
              <a:ext uri="{FF2B5EF4-FFF2-40B4-BE49-F238E27FC236}">
                <a16:creationId xmlns:a16="http://schemas.microsoft.com/office/drawing/2014/main" id="{384E93E7-07FB-BA48-B47F-7F3208B27A26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" name="Imagen 37">
            <a:extLst>
              <a:ext uri="{FF2B5EF4-FFF2-40B4-BE49-F238E27FC236}">
                <a16:creationId xmlns:a16="http://schemas.microsoft.com/office/drawing/2014/main" id="{B8527F9C-DB79-204C-A91C-B49D21136B7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0" name="Picture 4">
            <a:extLst>
              <a:ext uri="{FF2B5EF4-FFF2-40B4-BE49-F238E27FC236}">
                <a16:creationId xmlns:a16="http://schemas.microsoft.com/office/drawing/2014/main" id="{57B62A18-925B-D44B-947B-3044A3BE8EE1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31" name="Picture 2">
            <a:extLst>
              <a:ext uri="{FF2B5EF4-FFF2-40B4-BE49-F238E27FC236}">
                <a16:creationId xmlns:a16="http://schemas.microsoft.com/office/drawing/2014/main" id="{93EA5882-C3FF-1847-A0F2-3E0D598EBAD4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32" name="CustomShape 5">
            <a:extLst>
              <a:ext uri="{FF2B5EF4-FFF2-40B4-BE49-F238E27FC236}">
                <a16:creationId xmlns:a16="http://schemas.microsoft.com/office/drawing/2014/main" id="{BA310C6F-571B-D34D-B278-AD40498EEB05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3" name="CustomShape 6">
            <a:extLst>
              <a:ext uri="{FF2B5EF4-FFF2-40B4-BE49-F238E27FC236}">
                <a16:creationId xmlns:a16="http://schemas.microsoft.com/office/drawing/2014/main" id="{53F9790C-B3B2-0444-8902-77C7FDBC2ED1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graphicFrame>
        <p:nvGraphicFramePr>
          <p:cNvPr id="34" name="Tabla 3">
            <a:extLst>
              <a:ext uri="{FF2B5EF4-FFF2-40B4-BE49-F238E27FC236}">
                <a16:creationId xmlns:a16="http://schemas.microsoft.com/office/drawing/2014/main" id="{30CBD2EA-3ADD-7B42-BA51-4F439B775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3619519"/>
              </p:ext>
            </p:extLst>
          </p:nvPr>
        </p:nvGraphicFramePr>
        <p:xfrm>
          <a:off x="7642221" y="1348683"/>
          <a:ext cx="1496979" cy="273219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98993">
                  <a:extLst>
                    <a:ext uri="{9D8B030D-6E8A-4147-A177-3AD203B41FA5}">
                      <a16:colId xmlns:a16="http://schemas.microsoft.com/office/drawing/2014/main" val="2973514181"/>
                    </a:ext>
                  </a:extLst>
                </a:gridCol>
                <a:gridCol w="498993">
                  <a:extLst>
                    <a:ext uri="{9D8B030D-6E8A-4147-A177-3AD203B41FA5}">
                      <a16:colId xmlns:a16="http://schemas.microsoft.com/office/drawing/2014/main" val="2159601069"/>
                    </a:ext>
                  </a:extLst>
                </a:gridCol>
                <a:gridCol w="498993">
                  <a:extLst>
                    <a:ext uri="{9D8B030D-6E8A-4147-A177-3AD203B41FA5}">
                      <a16:colId xmlns:a16="http://schemas.microsoft.com/office/drawing/2014/main" val="1169213894"/>
                    </a:ext>
                  </a:extLst>
                </a:gridCol>
              </a:tblGrid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683722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2612273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1462160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8397989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2666979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6984316"/>
                  </a:ext>
                </a:extLst>
              </a:tr>
              <a:tr h="390314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972537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CustomShape 1"/>
          <p:cNvSpPr/>
          <p:nvPr/>
        </p:nvSpPr>
        <p:spPr>
          <a:xfrm>
            <a:off x="766800" y="955800"/>
            <a:ext cx="5149440" cy="4678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General recap.</a:t>
            </a: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Beta estimates cannot be interpreted directly.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T and F co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ntrasts can be used to compare conditions.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Beware of contrasts against implicit baseline.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pc="-1" dirty="0">
                <a:solidFill>
                  <a:srgbClr val="000000"/>
                </a:solidFill>
                <a:latin typeface="Arial"/>
              </a:rPr>
              <a:t>Contrast vectors are widely used and powerful.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When designing an experiment, always chose an 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appropriate baseline.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endParaRPr lang="en-US" spc="-1" dirty="0">
              <a:solidFill>
                <a:srgbClr val="000000"/>
              </a:solidFill>
              <a:latin typeface="Arial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603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604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230520" y="585936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605" name="Picture 2"/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76280" y="508788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606" name="Picture 2"/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235560" y="508788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607" name="CustomShape 3"/>
          <p:cNvSpPr/>
          <p:nvPr/>
        </p:nvSpPr>
        <p:spPr>
          <a:xfrm>
            <a:off x="6076080" y="502344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8" name="CustomShape 4"/>
          <p:cNvSpPr/>
          <p:nvPr/>
        </p:nvSpPr>
        <p:spPr>
          <a:xfrm>
            <a:off x="6182640" y="580608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9" name="Picture 2"/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543440" y="585936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610" name="Imagen 34"/>
          <p:cNvPicPr/>
          <p:nvPr/>
        </p:nvPicPr>
        <p:blipFill>
          <a:blip r:embed="rId4"/>
          <a:stretch/>
        </p:blipFill>
        <p:spPr>
          <a:xfrm>
            <a:off x="6348960" y="524196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1" name="Imagen 37"/>
          <p:cNvPicPr/>
          <p:nvPr/>
        </p:nvPicPr>
        <p:blipFill>
          <a:blip r:embed="rId5"/>
          <a:srcRect t="11982" b="9774"/>
          <a:stretch/>
        </p:blipFill>
        <p:spPr>
          <a:xfrm>
            <a:off x="7086960" y="524340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12" name="Picture 4"/>
          <p:cNvPicPr/>
          <p:nvPr/>
        </p:nvPicPr>
        <p:blipFill>
          <a:blip r:embed="rId6"/>
          <a:srcRect l="11419" t="7196" r="26829"/>
          <a:stretch/>
        </p:blipFill>
        <p:spPr>
          <a:xfrm>
            <a:off x="8445600" y="601272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613" name="Picture 2"/>
          <p:cNvPicPr/>
          <p:nvPr/>
        </p:nvPicPr>
        <p:blipFill>
          <a:blip r:embed="rId7"/>
          <a:stretch/>
        </p:blipFill>
        <p:spPr>
          <a:xfrm>
            <a:off x="7714080" y="604872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614" name="CustomShape 5"/>
          <p:cNvSpPr/>
          <p:nvPr/>
        </p:nvSpPr>
        <p:spPr>
          <a:xfrm>
            <a:off x="9224280" y="601272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15" name="CustomShape 6"/>
          <p:cNvSpPr/>
          <p:nvPr/>
        </p:nvSpPr>
        <p:spPr>
          <a:xfrm>
            <a:off x="9268560" y="528120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520072" cy="193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Our GLM (linear regression) outputs beta estimates for each one of our regressors.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How should we interpret them?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917304" y="793884"/>
            <a:ext cx="7251336" cy="164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Our GLM (linear regression) outputs beta estimates for each one of our regressors.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However, w</a:t>
            </a:r>
            <a:r>
              <a:rPr lang="en-US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 cannot draw inferences directly from betas. Why?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 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CustomShape 7">
            <a:extLst>
              <a:ext uri="{FF2B5EF4-FFF2-40B4-BE49-F238E27FC236}">
                <a16:creationId xmlns:a16="http://schemas.microsoft.com/office/drawing/2014/main" id="{D4765CFA-8874-CB4C-9102-405ED9578592}"/>
              </a:ext>
            </a:extLst>
          </p:cNvPr>
          <p:cNvSpPr/>
          <p:nvPr/>
        </p:nvSpPr>
        <p:spPr>
          <a:xfrm>
            <a:off x="917304" y="2215968"/>
            <a:ext cx="7083888" cy="10061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A “real life” example: Let’s predict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</a:rPr>
              <a:t>income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 from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</a:rPr>
              <a:t>education level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Income in USD and education level from 1 (High school) to 4 (PhD)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beta = 1561.6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3" name="CustomShape 2">
            <a:extLst>
              <a:ext uri="{FF2B5EF4-FFF2-40B4-BE49-F238E27FC236}">
                <a16:creationId xmlns:a16="http://schemas.microsoft.com/office/drawing/2014/main" id="{0B80ED73-F509-1D44-89B3-29E68E00ADE9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FEE9307-ACB3-9B47-AA56-05A097AF09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025" y="3300582"/>
            <a:ext cx="5068461" cy="34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91023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917304" y="793884"/>
            <a:ext cx="7251336" cy="164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Our GLM (linear regression) outputs beta estimates for each one of our regressors.</a:t>
            </a: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However, we cannot draw inferences directly from betas. Why?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2" name="CustomShape 7">
            <a:extLst>
              <a:ext uri="{FF2B5EF4-FFF2-40B4-BE49-F238E27FC236}">
                <a16:creationId xmlns:a16="http://schemas.microsoft.com/office/drawing/2014/main" id="{D4765CFA-8874-CB4C-9102-405ED9578592}"/>
              </a:ext>
            </a:extLst>
          </p:cNvPr>
          <p:cNvSpPr/>
          <p:nvPr/>
        </p:nvSpPr>
        <p:spPr>
          <a:xfrm>
            <a:off x="917304" y="2215968"/>
            <a:ext cx="7083888" cy="100611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A “real life” example: Let’s predict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</a:rPr>
              <a:t>income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 from </a:t>
            </a:r>
            <a:r>
              <a:rPr lang="en-US" sz="2000" b="1" spc="-1" dirty="0">
                <a:solidFill>
                  <a:srgbClr val="000000"/>
                </a:solidFill>
                <a:latin typeface="Calibri"/>
              </a:rPr>
              <a:t>education level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.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Income in BTC and education level from 1 (High school) to 4 (PhD)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beta = 0.0286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3" name="CustomShape 2">
            <a:extLst>
              <a:ext uri="{FF2B5EF4-FFF2-40B4-BE49-F238E27FC236}">
                <a16:creationId xmlns:a16="http://schemas.microsoft.com/office/drawing/2014/main" id="{0B80ED73-F509-1D44-89B3-29E68E00ADE9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C0CC6389-BA06-0E48-8D6D-6728ABA8A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704" y="3283670"/>
            <a:ext cx="5415788" cy="3491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4227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917304" y="793884"/>
            <a:ext cx="7251336" cy="142208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Our GLM (linear regression) outputs beta estimates for each one of our regressors.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latin typeface="Calibri" panose="020F0502020204030204" pitchFamily="34" charset="0"/>
                <a:cs typeface="Calibri" panose="020F0502020204030204" pitchFamily="34" charset="0"/>
              </a:rPr>
              <a:t>However, w</a:t>
            </a:r>
            <a:r>
              <a:rPr lang="en-US" sz="2000" spc="-1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 cannot draw inferences directly from betas. Why?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 panose="020F0502020204030204" pitchFamily="34" charset="0"/>
                <a:ea typeface="DejaVu Sans"/>
                <a:cs typeface="Calibri" panose="020F0502020204030204" pitchFamily="34" charset="0"/>
              </a:rPr>
              <a:t> </a:t>
            </a:r>
            <a:endParaRPr lang="en-US" sz="2000" b="0" strike="noStrike" spc="-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2" name="CustomShape 7">
            <a:extLst>
              <a:ext uri="{FF2B5EF4-FFF2-40B4-BE49-F238E27FC236}">
                <a16:creationId xmlns:a16="http://schemas.microsoft.com/office/drawing/2014/main" id="{D4765CFA-8874-CB4C-9102-405ED9578592}"/>
              </a:ext>
            </a:extLst>
          </p:cNvPr>
          <p:cNvSpPr/>
          <p:nvPr/>
        </p:nvSpPr>
        <p:spPr>
          <a:xfrm>
            <a:off x="917304" y="2215968"/>
            <a:ext cx="7083888" cy="49065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“real life”</a:t>
            </a: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 example: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Let’s predict </a:t>
            </a:r>
            <a:r>
              <a:rPr lang="en-US" sz="2000" b="1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income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from </a:t>
            </a:r>
            <a:r>
              <a:rPr lang="en-US" sz="2000" b="1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education level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latin typeface="Arial"/>
            </a:endParaRPr>
          </a:p>
        </p:txBody>
      </p:sp>
      <p:sp>
        <p:nvSpPr>
          <p:cNvPr id="23" name="CustomShape 2">
            <a:extLst>
              <a:ext uri="{FF2B5EF4-FFF2-40B4-BE49-F238E27FC236}">
                <a16:creationId xmlns:a16="http://schemas.microsoft.com/office/drawing/2014/main" id="{0B80ED73-F509-1D44-89B3-29E68E00ADE9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  <p:sp>
        <p:nvSpPr>
          <p:cNvPr id="12" name="CustomShape 7">
            <a:extLst>
              <a:ext uri="{FF2B5EF4-FFF2-40B4-BE49-F238E27FC236}">
                <a16:creationId xmlns:a16="http://schemas.microsoft.com/office/drawing/2014/main" id="{7F088518-AB2C-894E-A695-230842AE7D06}"/>
              </a:ext>
            </a:extLst>
          </p:cNvPr>
          <p:cNvSpPr/>
          <p:nvPr/>
        </p:nvSpPr>
        <p:spPr>
          <a:xfrm>
            <a:off x="5319425" y="2813694"/>
            <a:ext cx="4040344" cy="3880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Income </a:t>
            </a:r>
            <a:r>
              <a:rPr lang="en-US" sz="2000" i="1" spc="-1" dirty="0">
                <a:solidFill>
                  <a:srgbClr val="000000"/>
                </a:solidFill>
                <a:latin typeface="Calibri"/>
              </a:rPr>
              <a:t>in BTC 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-&gt;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beta = 0.0286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13" name="CustomShape 7">
            <a:extLst>
              <a:ext uri="{FF2B5EF4-FFF2-40B4-BE49-F238E27FC236}">
                <a16:creationId xmlns:a16="http://schemas.microsoft.com/office/drawing/2014/main" id="{67DEF0FB-1C82-ED49-87FD-E5E0B42D0CBD}"/>
              </a:ext>
            </a:extLst>
          </p:cNvPr>
          <p:cNvSpPr/>
          <p:nvPr/>
        </p:nvSpPr>
        <p:spPr>
          <a:xfrm>
            <a:off x="1107065" y="2823492"/>
            <a:ext cx="4040344" cy="38806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Income </a:t>
            </a:r>
            <a:r>
              <a:rPr lang="en-US" sz="2000" i="1" spc="-1" dirty="0">
                <a:solidFill>
                  <a:srgbClr val="000000"/>
                </a:solidFill>
                <a:latin typeface="Calibri"/>
              </a:rPr>
              <a:t>in USD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 -&gt; 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beta </a:t>
            </a:r>
            <a:r>
              <a:rPr lang="en-US" sz="2000" spc="-1" dirty="0">
                <a:solidFill>
                  <a:srgbClr val="000000"/>
                </a:solidFill>
                <a:latin typeface="Calibri"/>
              </a:rPr>
              <a:t>= 1561.6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A1664F8-1DAE-EC47-8AA4-7C1CCBC391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9425" y="3211554"/>
            <a:ext cx="4040346" cy="273976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ADD9FEE-4D0B-A745-9C2A-50AA69796F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065" y="3211554"/>
            <a:ext cx="4030537" cy="270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46268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1930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We need to convert them to something meaningful.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Enter the t-statistic!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1055568" y="2946228"/>
            <a:ext cx="5873640" cy="8904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  <a:ea typeface="DejaVu Sans"/>
              </a:rPr>
              <a:t>Only b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rief description since there’s no need to manually compute it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4" name="CustomShape 2">
            <a:extLst>
              <a:ext uri="{FF2B5EF4-FFF2-40B4-BE49-F238E27FC236}">
                <a16:creationId xmlns:a16="http://schemas.microsoft.com/office/drawing/2014/main" id="{542D7414-5175-7744-BBC3-A4E485BAC5F0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9771469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972672" y="1722732"/>
            <a:ext cx="5873640" cy="28614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Different types of contrasts: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T-tests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Against baseline.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Between regressors.</a:t>
            </a:r>
          </a:p>
          <a:p>
            <a:pPr marL="342900" indent="-342900">
              <a:lnSpc>
                <a:spcPct val="100000"/>
              </a:lnSpc>
              <a:buFontTx/>
              <a:buChar char="-"/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Calibri"/>
              </a:rPr>
              <a:t>F</a:t>
            </a: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-tests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4" name="CustomShape 2">
            <a:extLst>
              <a:ext uri="{FF2B5EF4-FFF2-40B4-BE49-F238E27FC236}">
                <a16:creationId xmlns:a16="http://schemas.microsoft.com/office/drawing/2014/main" id="{60735052-6FE4-1343-B691-211510646051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40246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7594560" y="6543720"/>
            <a:ext cx="2298600" cy="23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CBAAAEF-02B4-4C75-9EAF-152DEC3D7BE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4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5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6"/>
          <p:cNvSpPr/>
          <p:nvPr/>
        </p:nvSpPr>
        <p:spPr>
          <a:xfrm>
            <a:off x="155520" y="-136440"/>
            <a:ext cx="285480" cy="28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7"/>
          <p:cNvSpPr/>
          <p:nvPr/>
        </p:nvSpPr>
        <p:spPr>
          <a:xfrm>
            <a:off x="880728" y="842940"/>
            <a:ext cx="5873640" cy="6791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A critical concept in fMRI research: contrasts.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530E10C0-3653-194E-AB4C-1D6E2264EC17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6181752" y="5643000"/>
            <a:ext cx="1329120" cy="769680"/>
          </a:xfrm>
          <a:prstGeom prst="rect">
            <a:avLst/>
          </a:prstGeom>
          <a:ln>
            <a:noFill/>
          </a:ln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E3DA61C7-3BA8-A04E-A9D2-700BCAB65738}"/>
              </a:ext>
            </a:extLst>
          </p:cNvPr>
          <p:cNvPicPr/>
          <p:nvPr/>
        </p:nvPicPr>
        <p:blipFill>
          <a:blip r:embed="rId3"/>
          <a:srcRect l="18117" t="32007" r="77996" b="54371"/>
          <a:stretch/>
        </p:blipFill>
        <p:spPr>
          <a:xfrm>
            <a:off x="7627512" y="4871520"/>
            <a:ext cx="1222920" cy="769680"/>
          </a:xfrm>
          <a:prstGeom prst="rect">
            <a:avLst/>
          </a:prstGeom>
          <a:ln>
            <a:noFill/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DDD15A03-A780-9644-9E0C-4DBA8FD239A9}"/>
              </a:ext>
            </a:extLst>
          </p:cNvPr>
          <p:cNvPicPr/>
          <p:nvPr/>
        </p:nvPicPr>
        <p:blipFill>
          <a:blip r:embed="rId3"/>
          <a:srcRect l="12360" t="32007" r="70262" b="54371"/>
          <a:stretch/>
        </p:blipFill>
        <p:spPr>
          <a:xfrm>
            <a:off x="6186792" y="4871520"/>
            <a:ext cx="1439280" cy="769680"/>
          </a:xfrm>
          <a:prstGeom prst="rect">
            <a:avLst/>
          </a:prstGeom>
          <a:ln>
            <a:noFill/>
          </a:ln>
        </p:spPr>
      </p:pic>
      <p:sp>
        <p:nvSpPr>
          <p:cNvPr id="13" name="CustomShape 3">
            <a:extLst>
              <a:ext uri="{FF2B5EF4-FFF2-40B4-BE49-F238E27FC236}">
                <a16:creationId xmlns:a16="http://schemas.microsoft.com/office/drawing/2014/main" id="{F1A093F6-FBBC-324B-883D-DB72BBE8B1CF}"/>
              </a:ext>
            </a:extLst>
          </p:cNvPr>
          <p:cNvSpPr/>
          <p:nvPr/>
        </p:nvSpPr>
        <p:spPr>
          <a:xfrm>
            <a:off x="6027312" y="4807080"/>
            <a:ext cx="3192120" cy="16455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" name="CustomShape 4">
            <a:extLst>
              <a:ext uri="{FF2B5EF4-FFF2-40B4-BE49-F238E27FC236}">
                <a16:creationId xmlns:a16="http://schemas.microsoft.com/office/drawing/2014/main" id="{C961ED7A-6323-5047-919A-0AF5D4D5379D}"/>
              </a:ext>
            </a:extLst>
          </p:cNvPr>
          <p:cNvSpPr/>
          <p:nvPr/>
        </p:nvSpPr>
        <p:spPr>
          <a:xfrm>
            <a:off x="6133872" y="5589720"/>
            <a:ext cx="2979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CE7FDCF2-D4C0-E147-8DFE-B84D8C73045D}"/>
              </a:ext>
            </a:extLst>
          </p:cNvPr>
          <p:cNvPicPr/>
          <p:nvPr/>
        </p:nvPicPr>
        <p:blipFill>
          <a:blip r:embed="rId3"/>
          <a:srcRect l="29015" t="32007" r="54608" b="54371"/>
          <a:stretch/>
        </p:blipFill>
        <p:spPr>
          <a:xfrm>
            <a:off x="7494672" y="5643000"/>
            <a:ext cx="1355760" cy="769680"/>
          </a:xfrm>
          <a:prstGeom prst="rect">
            <a:avLst/>
          </a:prstGeom>
          <a:ln>
            <a:noFill/>
          </a:ln>
        </p:spPr>
      </p:pic>
      <p:pic>
        <p:nvPicPr>
          <p:cNvPr id="16" name="Imagen 34">
            <a:extLst>
              <a:ext uri="{FF2B5EF4-FFF2-40B4-BE49-F238E27FC236}">
                <a16:creationId xmlns:a16="http://schemas.microsoft.com/office/drawing/2014/main" id="{43D57435-FADB-A048-AD73-08129FF17C54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6300192" y="5025600"/>
            <a:ext cx="325800" cy="42768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Imagen 37">
            <a:extLst>
              <a:ext uri="{FF2B5EF4-FFF2-40B4-BE49-F238E27FC236}">
                <a16:creationId xmlns:a16="http://schemas.microsoft.com/office/drawing/2014/main" id="{AA40C839-F14A-CE43-B283-D63047C907AC}"/>
              </a:ext>
            </a:extLst>
          </p:cNvPr>
          <p:cNvPicPr/>
          <p:nvPr/>
        </p:nvPicPr>
        <p:blipFill>
          <a:blip r:embed="rId5"/>
          <a:srcRect t="11982" b="9774"/>
          <a:stretch/>
        </p:blipFill>
        <p:spPr>
          <a:xfrm>
            <a:off x="7038192" y="5027040"/>
            <a:ext cx="32544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Picture 4">
            <a:extLst>
              <a:ext uri="{FF2B5EF4-FFF2-40B4-BE49-F238E27FC236}">
                <a16:creationId xmlns:a16="http://schemas.microsoft.com/office/drawing/2014/main" id="{BDEA95AB-DB33-2F4A-A77D-5EFB6E664B7D}"/>
              </a:ext>
            </a:extLst>
          </p:cNvPr>
          <p:cNvPicPr/>
          <p:nvPr/>
        </p:nvPicPr>
        <p:blipFill>
          <a:blip r:embed="rId6"/>
          <a:srcRect l="11419" t="7196" r="26829"/>
          <a:stretch/>
        </p:blipFill>
        <p:spPr>
          <a:xfrm>
            <a:off x="8396832" y="5796360"/>
            <a:ext cx="345600" cy="376200"/>
          </a:xfrm>
          <a:prstGeom prst="rect">
            <a:avLst/>
          </a:prstGeom>
          <a:ln>
            <a:noFill/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1377D93A-A8AB-794D-8F84-AE6FF8939155}"/>
              </a:ext>
            </a:extLst>
          </p:cNvPr>
          <p:cNvPicPr/>
          <p:nvPr/>
        </p:nvPicPr>
        <p:blipFill>
          <a:blip r:embed="rId7"/>
          <a:stretch/>
        </p:blipFill>
        <p:spPr>
          <a:xfrm>
            <a:off x="7665312" y="5832360"/>
            <a:ext cx="335880" cy="365400"/>
          </a:xfrm>
          <a:prstGeom prst="rect">
            <a:avLst/>
          </a:prstGeom>
          <a:ln>
            <a:noFill/>
          </a:ln>
        </p:spPr>
      </p:pic>
      <p:sp>
        <p:nvSpPr>
          <p:cNvPr id="20" name="CustomShape 5">
            <a:extLst>
              <a:ext uri="{FF2B5EF4-FFF2-40B4-BE49-F238E27FC236}">
                <a16:creationId xmlns:a16="http://schemas.microsoft.com/office/drawing/2014/main" id="{FCAABBF9-121F-1643-B02B-96B8628304E1}"/>
              </a:ext>
            </a:extLst>
          </p:cNvPr>
          <p:cNvSpPr/>
          <p:nvPr/>
        </p:nvSpPr>
        <p:spPr>
          <a:xfrm>
            <a:off x="9175512" y="579636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" name="CustomShape 6">
            <a:extLst>
              <a:ext uri="{FF2B5EF4-FFF2-40B4-BE49-F238E27FC236}">
                <a16:creationId xmlns:a16="http://schemas.microsoft.com/office/drawing/2014/main" id="{933571E0-A772-984C-9949-842E5060C517}"/>
              </a:ext>
            </a:extLst>
          </p:cNvPr>
          <p:cNvSpPr/>
          <p:nvPr/>
        </p:nvSpPr>
        <p:spPr>
          <a:xfrm>
            <a:off x="9219792" y="5064840"/>
            <a:ext cx="775440" cy="363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" name="CustomShape 7">
            <a:extLst>
              <a:ext uri="{FF2B5EF4-FFF2-40B4-BE49-F238E27FC236}">
                <a16:creationId xmlns:a16="http://schemas.microsoft.com/office/drawing/2014/main" id="{ADBAD07D-5E79-354A-B268-764B6065AFB8}"/>
              </a:ext>
            </a:extLst>
          </p:cNvPr>
          <p:cNvSpPr/>
          <p:nvPr/>
        </p:nvSpPr>
        <p:spPr>
          <a:xfrm>
            <a:off x="972672" y="1722732"/>
            <a:ext cx="5873640" cy="28614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  <a:ea typeface="DejaVu Sans"/>
              </a:rPr>
              <a:t>T-test against (implicit) baseline.</a:t>
            </a:r>
          </a:p>
          <a:p>
            <a:pPr>
              <a:lnSpc>
                <a:spcPct val="100000"/>
              </a:lnSpc>
            </a:pPr>
            <a:endParaRPr lang="en-US" sz="2000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CustomShape 2">
            <a:extLst>
              <a:ext uri="{FF2B5EF4-FFF2-40B4-BE49-F238E27FC236}">
                <a16:creationId xmlns:a16="http://schemas.microsoft.com/office/drawing/2014/main" id="{5501B13E-AA05-B54A-864C-21FA9391221D}"/>
              </a:ext>
            </a:extLst>
          </p:cNvPr>
          <p:cNvSpPr/>
          <p:nvPr/>
        </p:nvSpPr>
        <p:spPr>
          <a:xfrm>
            <a:off x="571680" y="0"/>
            <a:ext cx="6738120" cy="739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latin typeface="Baskerville Old Face"/>
                <a:ea typeface="DejaVu Sans"/>
              </a:rPr>
              <a:t>Functional MRI. Inference.</a:t>
            </a:r>
            <a:endParaRPr lang="en-US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1056526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16154</TotalTime>
  <Words>1079</Words>
  <Application>Microsoft Macintosh PowerPoint</Application>
  <PresentationFormat>A4 (210 x 297 mm)</PresentationFormat>
  <Paragraphs>264</Paragraphs>
  <Slides>20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8" baseType="lpstr">
      <vt:lpstr>Arial</vt:lpstr>
      <vt:lpstr>Baskerville Old Face</vt:lpstr>
      <vt:lpstr>Calibri</vt:lpstr>
      <vt:lpstr>StarSymbol</vt:lpstr>
      <vt:lpstr>Symbol</vt:lpstr>
      <vt:lpstr>Times New Roman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subject/>
  <dc:creator>J Nueva</dc:creator>
  <dc:description/>
  <cp:lastModifiedBy>lwrpegcbsg@goetheuniversitaet.onmicrosoft.com</cp:lastModifiedBy>
  <cp:revision>400</cp:revision>
  <dcterms:modified xsi:type="dcterms:W3CDTF">2021-05-02T16:22:09Z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0x01010073C3545982F2424B85F781D81AF9EA40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29</vt:i4>
  </property>
  <property fmtid="{D5CDD505-2E9C-101B-9397-08002B2CF9AE}" pid="9" name="PresentationFormat">
    <vt:lpwstr>A4 (210 x 297 mm)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29</vt:i4>
  </property>
</Properties>
</file>